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3"/>
  </p:handoutMasterIdLst>
  <p:sldIdLst>
    <p:sldId id="257" r:id="rId2"/>
  </p:sldIdLst>
  <p:sldSz cx="6858000" cy="9906000" type="A4"/>
  <p:notesSz cx="7104063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4412" autoAdjust="0"/>
    <p:restoredTop sz="87751" autoAdjust="0"/>
  </p:normalViewPr>
  <p:slideViewPr>
    <p:cSldViewPr>
      <p:cViewPr varScale="1">
        <p:scale>
          <a:sx n="56" d="100"/>
          <a:sy n="56" d="100"/>
        </p:scale>
        <p:origin x="2580" y="8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49" cy="51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11" tIns="47154" rIns="94311" bIns="47154" numCol="1" anchor="t" anchorCtr="0" compatLnSpc="1">
            <a:prstTxWarp prst="textNoShape">
              <a:avLst/>
            </a:prstTxWarp>
          </a:bodyPr>
          <a:lstStyle>
            <a:lvl1pPr algn="l" defTabSz="942482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5914" y="0"/>
            <a:ext cx="3078149" cy="51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11" tIns="47154" rIns="94311" bIns="47154" numCol="1" anchor="t" anchorCtr="0" compatLnSpc="1">
            <a:prstTxWarp prst="textNoShape">
              <a:avLst/>
            </a:prstTxWarp>
          </a:bodyPr>
          <a:lstStyle>
            <a:lvl1pPr algn="r" defTabSz="942482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718"/>
            <a:ext cx="3078149" cy="51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11" tIns="47154" rIns="94311" bIns="47154" numCol="1" anchor="b" anchorCtr="0" compatLnSpc="1">
            <a:prstTxWarp prst="textNoShape">
              <a:avLst/>
            </a:prstTxWarp>
          </a:bodyPr>
          <a:lstStyle>
            <a:lvl1pPr algn="l" defTabSz="942482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14" y="9722718"/>
            <a:ext cx="3078149" cy="511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11" tIns="47154" rIns="94311" bIns="47154" numCol="1" anchor="b" anchorCtr="0" compatLnSpc="1">
            <a:prstTxWarp prst="textNoShape">
              <a:avLst/>
            </a:prstTxWarp>
          </a:bodyPr>
          <a:lstStyle>
            <a:lvl1pPr algn="r" defTabSz="942482" eaLnBrk="1" hangingPunct="1">
              <a:defRPr sz="1200"/>
            </a:lvl1pPr>
          </a:lstStyle>
          <a:p>
            <a:pPr>
              <a:defRPr/>
            </a:pPr>
            <a:fld id="{91DA77D0-C88B-42B3-96F6-D0AB16AB51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3592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6651C3-7062-456D-A054-B1B322FC599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733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5B3AA1-C06E-463E-933B-7800F9DEAA4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00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B41EEE-8AD1-4C70-AC3A-866DC69B39D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25214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AE1725-AEBF-44BC-AFC7-A22EB1714F5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2148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5A868A-5C7B-463A-AA82-5D1802C73321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3498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1AF686-7FDF-441F-A9AA-F9408637C3F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138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A83098-7E1F-45FD-86CC-2255B0462A0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659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5ED29A-355D-4F7D-B73C-710C380DCE9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1236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5037E-FB0B-40C2-BA76-E5841CA4CC3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5837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8CBE6-9433-40A8-87B3-4942F35F91C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518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E740DF-93E1-4162-94E3-25CB059E761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515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029C69-1087-4AC8-B644-7C61782B3D1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067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Group 17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361322"/>
              </p:ext>
            </p:extLst>
          </p:nvPr>
        </p:nvGraphicFramePr>
        <p:xfrm>
          <a:off x="44624" y="890372"/>
          <a:ext cx="6768752" cy="8820876"/>
        </p:xfrm>
        <a:graphic>
          <a:graphicData uri="http://schemas.openxmlformats.org/drawingml/2006/table">
            <a:tbl>
              <a:tblPr/>
              <a:tblGrid>
                <a:gridCol w="648072"/>
                <a:gridCol w="216024"/>
                <a:gridCol w="216024"/>
                <a:gridCol w="216024"/>
                <a:gridCol w="4248472"/>
                <a:gridCol w="1224136"/>
              </a:tblGrid>
              <a:tr h="4571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週報の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 2H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設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計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書</a:t>
                      </a:r>
                    </a:p>
                  </a:txBody>
                  <a:tcPr marL="0" marR="0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Q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Ｗ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Ｈによる週報フォーマットを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Ｗ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2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Ｈで分析する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備考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53916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Why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用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的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の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明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確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化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当</a:t>
                      </a:r>
                    </a:p>
                  </a:txBody>
                  <a:tcPr marL="0" marR="0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row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Q</a:t>
                      </a:r>
                    </a:p>
                  </a:txBody>
                  <a:tcPr marL="38096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95250" indent="-95250"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業務の目的をしっかりと把握し、やりがいを得るために作成する。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・業務の責任遂行のために作成する。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・業務のマンネリ化を防止する。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・パワーハラスメントを回避する。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・上司の丸投げを回避するため。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・部下の「やらされ感」を回避するため。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・部下の三無主義を回避するため。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・チームへの「報・連・相」の手段とするために作成する。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95250" marR="0" lvl="0" indent="-952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ja-JP" alt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defRPr kumimoji="1"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defRPr kumimoji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0" lang="ja-JP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9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Who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・自分が作成する。</a:t>
                      </a: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Whom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5725" marR="0" lvl="0" indent="-857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自分のため（補足：仕事に関する効率化、業務評価における主張資料）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・自分が所属するチームのため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チームと歩調を合わせる自分のため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Where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チームの週報会という「場」で使用する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・「報連相」の「場」で使用する。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79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What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（重要）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設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計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思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想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に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相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当</a:t>
                      </a:r>
                    </a:p>
                  </a:txBody>
                  <a:tcPr marL="0" marR="0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１週間分の業務内容を「報連相」する。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・１週間分における業務の優先順位を「報連相」する。</a:t>
                      </a:r>
                      <a:endParaRPr kumimoji="1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・１週間における旗揚げを早期に「報連相」する。</a:t>
                      </a:r>
                      <a:endParaRPr kumimoji="1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1002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How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（重要）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6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marL="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・小学校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4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年生と中学校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1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年生で習った「</a:t>
                      </a: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5W1H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」の義務教育を、企業内の開発チーム内で「報連相」する。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・出張報告は「</a:t>
                      </a: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5W1H</a:t>
                      </a: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で報告」と新入社員教育されたことを毎週実行する。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そこに、「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Whom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」と「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How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much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」を加えた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6W2H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で「報連相」する。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・毎週に「報連相」する。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ワイガヤがなければ中止した方がマシ。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905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How much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C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すべての行動やプロセスには、会社が金を支払っているという認識を植え付ける。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・トラブル対策費用、対策部品費、コストアップ、コストダウンを把握する。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・損失費を把握する。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・出張旅費を把握する。</a:t>
                      </a:r>
                      <a:endParaRPr kumimoji="1" lang="en-US" altLang="ja-JP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84138" marR="0" lvl="0" indent="-841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一般的な日本企業で人手不足は嘘。余っている。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07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When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D</a:t>
                      </a:r>
                    </a:p>
                  </a:txBody>
                  <a:tcPr marL="0" marR="38096" marT="38098" marB="38098" anchor="ctr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誰もが認める工数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納期</a:t>
                      </a:r>
                      <a:r>
                        <a:rPr kumimoji="1" lang="en-US" altLang="ja-JP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/</a:t>
                      </a:r>
                      <a:r>
                        <a:rPr kumimoji="1" lang="ja-JP" alt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期日であることをチーム内で公開する</a:t>
                      </a:r>
                      <a:endParaRPr kumimoji="1" lang="en-US" altLang="ja-JP" sz="12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・のんびりやられては困る。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・不要な残業を排除する。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・高効率業務を目指す。</a:t>
                      </a: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90000"/>
                        <a:buFont typeface="Monotype Sorts" pitchFamily="2" charset="2"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76192" marR="57145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76192" marR="38096" marT="38098" marB="38098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" name="Text Box 54"/>
          <p:cNvSpPr txBox="1">
            <a:spLocks noChangeArrowheads="1"/>
          </p:cNvSpPr>
          <p:nvPr/>
        </p:nvSpPr>
        <p:spPr bwMode="auto">
          <a:xfrm>
            <a:off x="652264" y="192278"/>
            <a:ext cx="5729064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algn="ctr"/>
            <a:r>
              <a:rPr kumimoji="0" lang="en-US" altLang="ja-JP" sz="2000" dirty="0"/>
              <a:t>6W2H</a:t>
            </a:r>
            <a:r>
              <a:rPr kumimoji="0" lang="ja-JP" altLang="en-US" sz="2000" dirty="0"/>
              <a:t>の週報フォーマットを</a:t>
            </a:r>
            <a:r>
              <a:rPr kumimoji="0" lang="en-US" altLang="ja-JP" sz="2000" dirty="0"/>
              <a:t>6W2H</a:t>
            </a:r>
            <a:r>
              <a:rPr kumimoji="0" lang="ja-JP" altLang="en-US" sz="2000" dirty="0"/>
              <a:t>で分析</a:t>
            </a:r>
            <a:r>
              <a:rPr kumimoji="0" lang="ja-JP" altLang="en-US" sz="2000" dirty="0" smtClean="0"/>
              <a:t>する</a:t>
            </a:r>
            <a:endParaRPr kumimoji="0" lang="ja-JP" altLang="en-US" sz="2000" dirty="0"/>
          </a:p>
        </p:txBody>
      </p:sp>
      <p:sp>
        <p:nvSpPr>
          <p:cNvPr id="41" name="Text Box 54"/>
          <p:cNvSpPr txBox="1">
            <a:spLocks noChangeArrowheads="1"/>
          </p:cNvSpPr>
          <p:nvPr/>
        </p:nvSpPr>
        <p:spPr bwMode="auto">
          <a:xfrm>
            <a:off x="1628800" y="592388"/>
            <a:ext cx="50405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defRPr>
            </a:lvl9pPr>
          </a:lstStyle>
          <a:p>
            <a:pPr algn="r"/>
            <a:r>
              <a:rPr kumimoji="0" lang="en-US" altLang="ja-JP" sz="1200" dirty="0" smtClean="0">
                <a:latin typeface="+mn-ea"/>
                <a:ea typeface="+mn-ea"/>
              </a:rPr>
              <a:t>171207</a:t>
            </a:r>
            <a:r>
              <a:rPr kumimoji="0" lang="ja-JP" altLang="en-US" sz="1200" dirty="0" smtClean="0">
                <a:latin typeface="+mn-ea"/>
                <a:ea typeface="+mn-ea"/>
              </a:rPr>
              <a:t> 國井</a:t>
            </a:r>
            <a:r>
              <a:rPr kumimoji="0" lang="ja-JP" altLang="en-US" sz="1200" dirty="0">
                <a:latin typeface="+mn-ea"/>
                <a:ea typeface="+mn-ea"/>
              </a:rPr>
              <a:t>技術士設計</a:t>
            </a:r>
            <a:r>
              <a:rPr kumimoji="0" lang="ja-JP" altLang="en-US" sz="1200" dirty="0" smtClean="0">
                <a:latin typeface="+mn-ea"/>
                <a:ea typeface="+mn-ea"/>
              </a:rPr>
              <a:t>事務所</a:t>
            </a:r>
            <a:endParaRPr kumimoji="0" lang="ja-JP" altLang="en-US" sz="12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7898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465</Words>
  <Application>Microsoft Office PowerPoint</Application>
  <PresentationFormat>A4 210 x 297 mm</PresentationFormat>
  <Paragraphs>74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HG丸ｺﾞｼｯｸM-PRO</vt:lpstr>
      <vt:lpstr>Monotype Sorts</vt:lpstr>
      <vt:lpstr>ＭＳ Ｐゴシック</vt:lpstr>
      <vt:lpstr>Arial</vt:lpstr>
      <vt:lpstr>Calibri</vt:lpstr>
      <vt:lpstr>Calibri Light</vt:lpstr>
      <vt:lpstr>Times New Roman</vt:lpstr>
      <vt:lpstr>標準デザイン</vt:lpstr>
      <vt:lpstr>PowerPoint プレゼンテーション</vt:lpstr>
    </vt:vector>
  </TitlesOfParts>
  <Company>ADO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kunii　yoshimasa</dc:creator>
  <cp:lastModifiedBy>國井 良昌</cp:lastModifiedBy>
  <cp:revision>87</cp:revision>
  <cp:lastPrinted>2018-04-06T12:05:38Z</cp:lastPrinted>
  <dcterms:created xsi:type="dcterms:W3CDTF">2010-10-13T07:20:39Z</dcterms:created>
  <dcterms:modified xsi:type="dcterms:W3CDTF">2018-05-06T06:50:55Z</dcterms:modified>
</cp:coreProperties>
</file>